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Poppins"/>
      <p:regular r:id="rId28"/>
      <p:bold r:id="rId29"/>
      <p:italic r:id="rId30"/>
      <p:boldItalic r:id="rId31"/>
    </p:embeddedFont>
    <p:embeddedFont>
      <p:font typeface="Fira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3057">
          <p15:clr>
            <a:srgbClr val="9AA0A6"/>
          </p15:clr>
        </p15:guide>
        <p15:guide id="3" pos="123">
          <p15:clr>
            <a:srgbClr val="9AA0A6"/>
          </p15:clr>
        </p15:guide>
        <p15:guide id="4" pos="2819">
          <p15:clr>
            <a:srgbClr val="9AA0A6"/>
          </p15:clr>
        </p15:guide>
        <p15:guide id="5" pos="2941">
          <p15:clr>
            <a:srgbClr val="9AA0A6"/>
          </p15:clr>
        </p15:guide>
        <p15:guide id="6" pos="5637">
          <p15:clr>
            <a:srgbClr val="9AA0A6"/>
          </p15:clr>
        </p15:guide>
        <p15:guide id="7" orient="horz" pos="522">
          <p15:clr>
            <a:srgbClr val="9AA0A6"/>
          </p15:clr>
        </p15:guide>
        <p15:guide id="8" pos="2696">
          <p15:clr>
            <a:srgbClr val="9AA0A6"/>
          </p15:clr>
        </p15:guide>
        <p15:guide id="9" pos="3064">
          <p15:clr>
            <a:srgbClr val="9AA0A6"/>
          </p15:clr>
        </p15:guide>
        <p15:guide id="10" pos="246">
          <p15:clr>
            <a:srgbClr val="9AA0A6"/>
          </p15:clr>
        </p15:guide>
        <p15:guide id="11" orient="horz" pos="645">
          <p15:clr>
            <a:srgbClr val="9AA0A6"/>
          </p15:clr>
        </p15:guide>
        <p15:guide id="12" orient="horz" pos="2934">
          <p15:clr>
            <a:srgbClr val="9AA0A6"/>
          </p15:clr>
        </p15:guide>
        <p15:guide id="13" pos="5514">
          <p15:clr>
            <a:srgbClr val="9AA0A6"/>
          </p15:clr>
        </p15:guide>
        <p15:guide id="14" pos="184">
          <p15:clr>
            <a:srgbClr val="9AA0A6"/>
          </p15:clr>
        </p15:guide>
        <p15:guide id="15" pos="55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3057" orient="horz"/>
        <p:guide pos="123"/>
        <p:guide pos="2819"/>
        <p:guide pos="2941"/>
        <p:guide pos="5637"/>
        <p:guide pos="522" orient="horz"/>
        <p:guide pos="2696"/>
        <p:guide pos="3064"/>
        <p:guide pos="246"/>
        <p:guide pos="645" orient="horz"/>
        <p:guide pos="2934" orient="horz"/>
        <p:guide pos="5514"/>
        <p:guide pos="184"/>
        <p:guide pos="557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oppins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6.xml"/><Relationship Id="rId33" Type="http://schemas.openxmlformats.org/officeDocument/2006/relationships/font" Target="fonts/FiraSans-bold.fntdata"/><Relationship Id="rId10" Type="http://schemas.openxmlformats.org/officeDocument/2006/relationships/slide" Target="slides/slide5.xml"/><Relationship Id="rId32" Type="http://schemas.openxmlformats.org/officeDocument/2006/relationships/font" Target="fonts/FiraSans-regular.fntdata"/><Relationship Id="rId13" Type="http://schemas.openxmlformats.org/officeDocument/2006/relationships/slide" Target="slides/slide8.xml"/><Relationship Id="rId35" Type="http://schemas.openxmlformats.org/officeDocument/2006/relationships/font" Target="fonts/FiraSans-boldItalic.fntdata"/><Relationship Id="rId12" Type="http://schemas.openxmlformats.org/officeDocument/2006/relationships/slide" Target="slides/slide7.xml"/><Relationship Id="rId34" Type="http://schemas.openxmlformats.org/officeDocument/2006/relationships/font" Target="fonts/Fira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64b6b6521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64b6b6521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c9ec847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c9ec847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c9ec8479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c9ec8479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c9ec8479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c9ec8479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7246e6b8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17246e6b8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7246e6b8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7246e6b8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7246e6b8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17246e6b8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7246e6b8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17246e6b8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912c1439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912c1439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841093d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0841093d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c9ec8479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c9ec8479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64b6b6521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64b6b652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cfdcbb33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cfdcbb33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fdcbb335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cfdcbb335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9fa4c871e_1_1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e9fa4c871e_1_1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057813c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057813c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c9ec8479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c9ec8479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64b6b652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64b6b652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9fa4c871e_1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9fa4c871e_1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668c2c74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668c2c74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668c2c74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668c2c74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b93a66f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b93a66f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 title="Grubhub_Wordmark_Oran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647" y="4813421"/>
            <a:ext cx="953748" cy="1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11" title="Grubhub_Wordmark_Oran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647" y="4813421"/>
            <a:ext cx="953748" cy="1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2" title="Grubhub_Wordmark_Oran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647" y="4813421"/>
            <a:ext cx="953748" cy="1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3" title="Grubhub_Wordmark_Oran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647" y="4813421"/>
            <a:ext cx="953748" cy="1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4" title="Grubhub_Wordmark_Oran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647" y="4813421"/>
            <a:ext cx="953748" cy="1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5" title="Grubhub_Wordmark_Oran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647" y="4813421"/>
            <a:ext cx="953748" cy="1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solidFill>
          <a:srgbClr val="F8F4F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559647" y="47539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182125" y="1223202"/>
            <a:ext cx="4139100" cy="3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3" name="Google Shape;83;p16"/>
          <p:cNvSpPr/>
          <p:nvPr/>
        </p:nvSpPr>
        <p:spPr>
          <a:xfrm>
            <a:off x="-18600" y="-7450"/>
            <a:ext cx="9181200" cy="744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bg>
      <p:bgPr>
        <a:solidFill>
          <a:srgbClr val="F8F4F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559647" y="47539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182125" y="1223202"/>
            <a:ext cx="4139100" cy="3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7" name="Google Shape;87;p17"/>
          <p:cNvSpPr/>
          <p:nvPr/>
        </p:nvSpPr>
        <p:spPr>
          <a:xfrm>
            <a:off x="912" y="-7500"/>
            <a:ext cx="9144000" cy="7500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-18600" y="-7450"/>
            <a:ext cx="9181200" cy="744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265176" y="246888"/>
            <a:ext cx="8594700" cy="8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500"/>
              </a:buClr>
              <a:buSzPts val="2800"/>
              <a:buNone/>
              <a:defRPr i="0" sz="2250" u="none" cap="none" strike="noStrike">
                <a:solidFill>
                  <a:srgbClr val="FF5500"/>
                </a:solidFill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276225" y="1098550"/>
            <a:ext cx="8577300" cy="3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i="0" sz="1545" u="none" cap="none" strike="noStrike">
                <a:solidFill>
                  <a:schemeClr val="dk1"/>
                </a:solidFill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0" sz="1545" u="none" cap="none" strike="noStrike">
                <a:solidFill>
                  <a:schemeClr val="dk1"/>
                </a:solidFill>
              </a:defRPr>
            </a:lvl2pPr>
            <a:lvl3pPr indent="-326707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45"/>
              <a:buChar char="–"/>
              <a:defRPr i="0" sz="1545" u="none" cap="none" strike="noStrike">
                <a:solidFill>
                  <a:schemeClr val="dk1"/>
                </a:solidFill>
              </a:defRPr>
            </a:lvl3pPr>
            <a:lvl4pPr indent="-307086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i="0" sz="1545" u="none" cap="none" strike="noStrike">
                <a:solidFill>
                  <a:schemeClr val="dk1"/>
                </a:solidFill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i="0" sz="1545" u="none" cap="none" strike="noStrike">
                <a:solidFill>
                  <a:schemeClr val="dk1"/>
                </a:solidFill>
              </a:defRPr>
            </a:lvl5pPr>
            <a:lvl6pPr indent="-323850" lvl="5" marL="274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6pPr>
            <a:lvl7pPr indent="-323850" lvl="6" marL="3200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7pPr>
            <a:lvl8pPr indent="-323850" lvl="7" marL="36576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8pPr>
            <a:lvl9pPr indent="-323850" lvl="8" marL="4114800" marR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1" type="ftr"/>
          </p:nvPr>
        </p:nvSpPr>
        <p:spPr>
          <a:xfrm>
            <a:off x="4643439" y="4599432"/>
            <a:ext cx="374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63">
                <a:solidFill>
                  <a:srgbClr val="F634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58200" y="4597400"/>
            <a:ext cx="40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63">
                <a:solidFill>
                  <a:srgbClr val="F634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63">
                <a:solidFill>
                  <a:srgbClr val="F634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63">
                <a:solidFill>
                  <a:srgbClr val="F634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63">
                <a:solidFill>
                  <a:srgbClr val="F634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63">
                <a:solidFill>
                  <a:srgbClr val="F634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63">
                <a:solidFill>
                  <a:srgbClr val="F634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63">
                <a:solidFill>
                  <a:srgbClr val="F634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63">
                <a:solidFill>
                  <a:srgbClr val="F634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63">
                <a:solidFill>
                  <a:srgbClr val="F634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INTRO">
  <p:cSld name="TITLE_AND_BODY_3">
    <p:bg>
      <p:bgPr>
        <a:solidFill>
          <a:srgbClr val="F8F4F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8690148" y="483703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182125" y="1223202"/>
            <a:ext cx="4139100" cy="3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7" name="Google Shape;97;p19"/>
          <p:cNvSpPr/>
          <p:nvPr/>
        </p:nvSpPr>
        <p:spPr>
          <a:xfrm>
            <a:off x="-18600" y="-7450"/>
            <a:ext cx="9181200" cy="744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>
  <p:cSld name="TITLE_ONLY_1">
    <p:bg>
      <p:bgPr>
        <a:solidFill>
          <a:srgbClr val="F8F4F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195131" y="118727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8690148" y="483703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-18600" y="-7450"/>
            <a:ext cx="9181200" cy="744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Title slide 1">
  <p:cSld name="TITLE_1">
    <p:bg>
      <p:bgPr>
        <a:solidFill>
          <a:srgbClr val="FF5500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" title="Grubhub_Wordmark_Oran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647" y="4217721"/>
            <a:ext cx="953748" cy="1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title="Grubhub_Wordmark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39" y="4808600"/>
            <a:ext cx="950979" cy="19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_2">
    <p:bg>
      <p:bgPr>
        <a:solidFill>
          <a:srgbClr val="FF5500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219325" y="1459300"/>
            <a:ext cx="4625100" cy="24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252550" y="4416475"/>
            <a:ext cx="47781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/>
          <p:nvPr/>
        </p:nvSpPr>
        <p:spPr>
          <a:xfrm>
            <a:off x="4319403" y="-235398"/>
            <a:ext cx="10905900" cy="10443300"/>
          </a:xfrm>
          <a:prstGeom prst="ellipse">
            <a:avLst/>
          </a:prstGeom>
          <a:solidFill>
            <a:srgbClr val="FFCA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" name="Google Shape;25;p4" title="sRGB-2025-PaperBag-2-White.png"/>
          <p:cNvPicPr preferRelativeResize="0"/>
          <p:nvPr/>
        </p:nvPicPr>
        <p:blipFill rotWithShape="1">
          <a:blip r:embed="rId2">
            <a:alphaModFix/>
          </a:blip>
          <a:srcRect b="17054" l="20204" r="20210" t="18611"/>
          <a:stretch/>
        </p:blipFill>
        <p:spPr>
          <a:xfrm>
            <a:off x="5338357" y="606075"/>
            <a:ext cx="3805635" cy="410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 title="Grubhub_Wordmark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62" y="440791"/>
            <a:ext cx="1931151" cy="398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1">
  <p:cSld name="TITLE_2">
    <p:bg>
      <p:bgPr>
        <a:solidFill>
          <a:srgbClr val="F8F4F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38900" y="1944425"/>
            <a:ext cx="5944500" cy="23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"/>
              <a:buChar char="●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○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■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●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○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■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●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○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■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338900" y="336275"/>
            <a:ext cx="5944500" cy="12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5500"/>
              </a:buClr>
              <a:buSzPts val="4000"/>
              <a:buNone/>
              <a:defRPr sz="4000">
                <a:solidFill>
                  <a:srgbClr val="FF55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>
            <a:off x="-18600" y="-7450"/>
            <a:ext cx="9181200" cy="744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2">
  <p:cSld name="TITLE_2_1">
    <p:bg>
      <p:bgPr>
        <a:solidFill>
          <a:srgbClr val="F8F4F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38900" y="336275"/>
            <a:ext cx="5944500" cy="12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5500"/>
              </a:buClr>
              <a:buSzPts val="4000"/>
              <a:buNone/>
              <a:defRPr sz="4000">
                <a:solidFill>
                  <a:srgbClr val="FF55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38900" y="1944425"/>
            <a:ext cx="5944500" cy="23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>
            <a:off x="-18600" y="-7450"/>
            <a:ext cx="9181200" cy="744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7" title="Grubhub_Wordmark_Oran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647" y="4813421"/>
            <a:ext cx="953748" cy="1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8" title="Grubhub_Wordmark_Oran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647" y="4813421"/>
            <a:ext cx="953748" cy="1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9" title="Grubhub_Wordmark_Oran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647" y="4813421"/>
            <a:ext cx="953748" cy="1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0" title="Grubhub_Wordmark_Orang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647" y="4813421"/>
            <a:ext cx="953748" cy="1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7" name="Google Shape;107;p21"/>
          <p:cNvSpPr txBox="1"/>
          <p:nvPr>
            <p:ph type="title"/>
          </p:nvPr>
        </p:nvSpPr>
        <p:spPr>
          <a:xfrm>
            <a:off x="219325" y="1459300"/>
            <a:ext cx="4625100" cy="26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Campus Playbook: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Flex 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edition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252550" y="4416475"/>
            <a:ext cx="47781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sz="1665">
                <a:latin typeface="Fira Sans"/>
                <a:ea typeface="Fira Sans"/>
                <a:cs typeface="Fira Sans"/>
                <a:sym typeface="Fira Sans"/>
              </a:rPr>
              <a:t>Off-campus Dining Program</a:t>
            </a:r>
            <a:endParaRPr sz="1665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40650" y="61000"/>
            <a:ext cx="3334200" cy="963300"/>
          </a:xfrm>
          <a:prstGeom prst="rect">
            <a:avLst/>
          </a:prstGeom>
          <a:solidFill>
            <a:srgbClr val="FF550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0" name="Google Shape;110;p21" title="Grubhub White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138" y="559925"/>
            <a:ext cx="2833224" cy="59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195125" y="148700"/>
            <a:ext cx="8654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Winter break</a:t>
            </a: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Email</a:t>
            </a: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  </a:t>
            </a:r>
            <a:endParaRPr b="1" sz="24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5" name="Google Shape;185;p30"/>
          <p:cNvSpPr txBox="1"/>
          <p:nvPr>
            <p:ph idx="12" type="sldNum"/>
          </p:nvPr>
        </p:nvSpPr>
        <p:spPr>
          <a:xfrm>
            <a:off x="8559647" y="47539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6" name="Google Shape;186;p30"/>
          <p:cNvSpPr/>
          <p:nvPr/>
        </p:nvSpPr>
        <p:spPr>
          <a:xfrm>
            <a:off x="195650" y="816324"/>
            <a:ext cx="8754000" cy="365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Subject line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Eat local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pay with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College logo/email header</a:t>
            </a:r>
            <a:r>
              <a:rPr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Did you know you can use your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on Grubhub to order from your favorite local restaurants at school AND at home?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With $0 delivery fees,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enjoy your go-to hometown spots from the comfort of home.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45720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Order now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campus deep link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Budget hack: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activate Grubhub+ Student membership for $0 delivery fees, it’s free until you graduate.*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87" name="Google Shape;187;p30"/>
          <p:cNvCxnSpPr/>
          <p:nvPr/>
        </p:nvCxnSpPr>
        <p:spPr>
          <a:xfrm>
            <a:off x="194100" y="4472325"/>
            <a:ext cx="87558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30"/>
          <p:cNvSpPr/>
          <p:nvPr/>
        </p:nvSpPr>
        <p:spPr>
          <a:xfrm>
            <a:off x="0" y="-14000"/>
            <a:ext cx="9144000" cy="909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/>
        </p:nvSpPr>
        <p:spPr>
          <a:xfrm>
            <a:off x="195125" y="148700"/>
            <a:ext cx="8654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Winter break s</a:t>
            </a: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ocial</a:t>
            </a:r>
            <a:endParaRPr b="1" sz="24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4" name="Google Shape;194;p31"/>
          <p:cNvSpPr txBox="1"/>
          <p:nvPr>
            <p:ph idx="12" type="sldNum"/>
          </p:nvPr>
        </p:nvSpPr>
        <p:spPr>
          <a:xfrm>
            <a:off x="8559647" y="48301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195875" y="1196826"/>
            <a:ext cx="4278900" cy="31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chemeClr val="lt1"/>
                </a:highlight>
                <a:latin typeface="Fira Sans"/>
                <a:ea typeface="Fira Sans"/>
                <a:cs typeface="Fira Sans"/>
                <a:sym typeface="Fira Sans"/>
              </a:rPr>
              <a:t>Option 1</a:t>
            </a:r>
            <a:endParaRPr b="1" sz="1000">
              <a:solidFill>
                <a:schemeClr val="dk1"/>
              </a:solidFill>
              <a:highlight>
                <a:schemeClr val="lt1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‘Tis the season to treat yourself. Get your fav hometown fare on @grubhub with[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@college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#homefortheholidays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Option 2 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Tired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leftovers? Put down the green bean casserole and get $0 delivery fees on @grubhub with[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@college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#homefortheholidays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Reply Comment: *Valid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96" name="Google Shape;196;p31"/>
          <p:cNvCxnSpPr/>
          <p:nvPr/>
        </p:nvCxnSpPr>
        <p:spPr>
          <a:xfrm>
            <a:off x="196325" y="4472325"/>
            <a:ext cx="42780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31"/>
          <p:cNvCxnSpPr/>
          <p:nvPr/>
        </p:nvCxnSpPr>
        <p:spPr>
          <a:xfrm>
            <a:off x="4669500" y="4472325"/>
            <a:ext cx="42798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31"/>
          <p:cNvSpPr/>
          <p:nvPr/>
        </p:nvSpPr>
        <p:spPr>
          <a:xfrm>
            <a:off x="0" y="-14000"/>
            <a:ext cx="9144000" cy="909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000"/>
              </a:solidFill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4572000" y="1196825"/>
            <a:ext cx="4278900" cy="28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Option 3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Try that new restaurant, return to an old favorite. With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@college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+ $0 delivery fees on @grubhub -- why not do both #homefortheholidays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Reply Comment: *Valid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Option 4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PJ dinners aren’t just for the dining hall. Use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@college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and get $0 delivery fees from your favorite local joint. Eat local, stay cozy #homefortheholidays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Reply Comment: *Valid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/>
        </p:nvSpPr>
        <p:spPr>
          <a:xfrm>
            <a:off x="195125" y="148700"/>
            <a:ext cx="8654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Winter break n</a:t>
            </a: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ewsletter</a:t>
            </a:r>
            <a:endParaRPr b="1" sz="24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5" name="Google Shape;205;p32"/>
          <p:cNvSpPr txBox="1"/>
          <p:nvPr>
            <p:ph idx="12" type="sldNum"/>
          </p:nvPr>
        </p:nvSpPr>
        <p:spPr>
          <a:xfrm>
            <a:off x="8559647" y="48301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4572000" y="1196826"/>
            <a:ext cx="4278900" cy="3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2"/>
          <p:cNvSpPr/>
          <p:nvPr/>
        </p:nvSpPr>
        <p:spPr>
          <a:xfrm>
            <a:off x="195650" y="1196825"/>
            <a:ext cx="5900700" cy="31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Eat local, pay with</a:t>
            </a: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[</a:t>
            </a:r>
            <a:r>
              <a:rPr b="1"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College bucks</a:t>
            </a: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Did you know you can use your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to order from your favorite local restaurants on Grubhub? With $0 delivery fees, enjoy your go-to hometown spots from, well, home.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Order now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campus deep link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08" name="Google Shape;208;p32"/>
          <p:cNvCxnSpPr/>
          <p:nvPr/>
        </p:nvCxnSpPr>
        <p:spPr>
          <a:xfrm>
            <a:off x="196325" y="4472325"/>
            <a:ext cx="42780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32"/>
          <p:cNvSpPr/>
          <p:nvPr/>
        </p:nvSpPr>
        <p:spPr>
          <a:xfrm>
            <a:off x="0" y="-14000"/>
            <a:ext cx="9144000" cy="909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195125" y="828950"/>
            <a:ext cx="6591000" cy="4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91425" wrap="square" tIns="164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End-of-year</a:t>
            </a:r>
            <a:r>
              <a:rPr b="1" lang="en" sz="18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 comms </a:t>
            </a:r>
            <a:endParaRPr b="1" sz="18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/>
        </p:nvSpPr>
        <p:spPr>
          <a:xfrm>
            <a:off x="195125" y="148700"/>
            <a:ext cx="8654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End-of-year “use it or lose it”</a:t>
            </a: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1" sz="24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1" name="Google Shape;221;p34"/>
          <p:cNvSpPr txBox="1"/>
          <p:nvPr>
            <p:ph idx="12" type="sldNum"/>
          </p:nvPr>
        </p:nvSpPr>
        <p:spPr>
          <a:xfrm>
            <a:off x="8559647" y="47539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195000" y="1024399"/>
            <a:ext cx="8754000" cy="365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Subject line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Use up those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on Grubhub with $0 delivery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fees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[College logo/email header</a:t>
            </a:r>
            <a:r>
              <a:rPr lang="en" sz="11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]</a:t>
            </a:r>
            <a:endParaRPr sz="11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[Mascots]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Expiring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]? Use ‘em on Grubhub before it’s too late!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Get $0 delivery fees for those late night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study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sessions – and last hoorahs.*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45720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Order now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[insert link]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Summer-fun hack: activate Grubhub+ Student (FREE until you graduate) for $0 delivery fees to make this summer even sweeter.*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23" name="Google Shape;223;p34"/>
          <p:cNvCxnSpPr/>
          <p:nvPr/>
        </p:nvCxnSpPr>
        <p:spPr>
          <a:xfrm>
            <a:off x="194100" y="4472325"/>
            <a:ext cx="87558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34"/>
          <p:cNvSpPr/>
          <p:nvPr/>
        </p:nvSpPr>
        <p:spPr>
          <a:xfrm>
            <a:off x="0" y="-14000"/>
            <a:ext cx="9144000" cy="909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000"/>
              </a:solidFill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194825" y="725625"/>
            <a:ext cx="7702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Instructions</a:t>
            </a:r>
            <a:r>
              <a:rPr lang="en" sz="11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: update all highlighted text to reflect the details of said college/university before sending</a:t>
            </a:r>
            <a:endParaRPr sz="11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/>
        </p:nvSpPr>
        <p:spPr>
          <a:xfrm>
            <a:off x="195125" y="148700"/>
            <a:ext cx="8654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End-of-year</a:t>
            </a: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 social</a:t>
            </a:r>
            <a:endParaRPr b="1" sz="24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1" name="Google Shape;231;p35"/>
          <p:cNvSpPr txBox="1"/>
          <p:nvPr>
            <p:ph idx="12" type="sldNum"/>
          </p:nvPr>
        </p:nvSpPr>
        <p:spPr>
          <a:xfrm>
            <a:off x="8559647" y="48301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4572000" y="1196826"/>
            <a:ext cx="4278900" cy="3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Option 3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Brainfood. Snacks. All the ice cream. @grubhub delivers.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Use those last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@collegebucks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on $0 delivery fees with Grubhub+ Student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📚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❗FREE until you graduate❗🎓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LINK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#summercountdown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Reply Comment: *Valid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Option 4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 strike="sng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Expiring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@college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]? Stock that mini-fridge with your favs with @grubhub!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LINK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]#summercountdown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3" name="Google Shape;233;p35"/>
          <p:cNvSpPr/>
          <p:nvPr/>
        </p:nvSpPr>
        <p:spPr>
          <a:xfrm>
            <a:off x="195875" y="1279201"/>
            <a:ext cx="4278900" cy="31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chemeClr val="lt1"/>
                </a:highlight>
                <a:latin typeface="Fira Sans"/>
                <a:ea typeface="Fira Sans"/>
                <a:cs typeface="Fira Sans"/>
                <a:sym typeface="Fira Sans"/>
              </a:rPr>
              <a:t>Option 1</a:t>
            </a:r>
            <a:endParaRPr b="1" sz="1000">
              <a:solidFill>
                <a:schemeClr val="dk1"/>
              </a:solidFill>
              <a:highlight>
                <a:schemeClr val="lt1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chemeClr val="lt1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[Mascots]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don’t waste a single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@college buck]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! Order on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@grubhub before it’s too late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LINK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#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summercountdown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Option 2 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Gotta use those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@collegebucks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before you lose ‘em? We got you. Fuel study sessions, parties, and all the fun in between with @grubhub ORDER NOW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LINK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#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summercountdown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34" name="Google Shape;234;p35"/>
          <p:cNvCxnSpPr/>
          <p:nvPr/>
        </p:nvCxnSpPr>
        <p:spPr>
          <a:xfrm>
            <a:off x="196325" y="4472325"/>
            <a:ext cx="42780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5"/>
          <p:cNvCxnSpPr/>
          <p:nvPr/>
        </p:nvCxnSpPr>
        <p:spPr>
          <a:xfrm>
            <a:off x="4669500" y="4472325"/>
            <a:ext cx="42798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35"/>
          <p:cNvSpPr/>
          <p:nvPr/>
        </p:nvSpPr>
        <p:spPr>
          <a:xfrm>
            <a:off x="0" y="-14000"/>
            <a:ext cx="9144000" cy="909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000"/>
              </a:solidFill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194825" y="649425"/>
            <a:ext cx="7702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Instructions</a:t>
            </a:r>
            <a:r>
              <a:rPr lang="en" sz="11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: all hashtags are placeholders, replace with popular/relevant # and emojis when ready to post</a:t>
            </a:r>
            <a:endParaRPr sz="11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/>
        </p:nvSpPr>
        <p:spPr>
          <a:xfrm>
            <a:off x="195125" y="148700"/>
            <a:ext cx="8654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End-of-year</a:t>
            </a: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 newsletter</a:t>
            </a:r>
            <a:endParaRPr b="1" sz="24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3" name="Google Shape;243;p36"/>
          <p:cNvSpPr txBox="1"/>
          <p:nvPr>
            <p:ph idx="12" type="sldNum"/>
          </p:nvPr>
        </p:nvSpPr>
        <p:spPr>
          <a:xfrm>
            <a:off x="8559647" y="48301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4572000" y="1196826"/>
            <a:ext cx="4278900" cy="3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6"/>
          <p:cNvSpPr/>
          <p:nvPr/>
        </p:nvSpPr>
        <p:spPr>
          <a:xfrm>
            <a:off x="195650" y="1196825"/>
            <a:ext cx="5572800" cy="31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 up your</a:t>
            </a: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[</a:t>
            </a:r>
            <a:r>
              <a:rPr b="1"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College bucks</a:t>
            </a: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on Grubhub with $0 delivery fees*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Expiring [</a:t>
            </a:r>
            <a:r>
              <a:rPr b="1"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? Use them on Grubhub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before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it’s too late! Stretch those remaining dollars by activating Grubhub+ Student for $0 delivery fees, it’s free until you graduate.*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Order now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campus deep link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46" name="Google Shape;246;p36"/>
          <p:cNvCxnSpPr/>
          <p:nvPr/>
        </p:nvCxnSpPr>
        <p:spPr>
          <a:xfrm>
            <a:off x="196325" y="4472325"/>
            <a:ext cx="42780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Google Shape;247;p36"/>
          <p:cNvSpPr/>
          <p:nvPr/>
        </p:nvSpPr>
        <p:spPr>
          <a:xfrm>
            <a:off x="0" y="-14000"/>
            <a:ext cx="9144000" cy="909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195125" y="828950"/>
            <a:ext cx="6591000" cy="4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91425" wrap="square" tIns="164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Additional</a:t>
            </a:r>
            <a:r>
              <a:rPr b="1" lang="en" sz="18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 comms touchpoints </a:t>
            </a:r>
            <a:endParaRPr b="1" sz="18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/>
        </p:nvSpPr>
        <p:spPr>
          <a:xfrm>
            <a:off x="195125" y="148700"/>
            <a:ext cx="8654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Parent matriculation</a:t>
            </a: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 newsletter</a:t>
            </a:r>
            <a:endParaRPr b="1" sz="24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9" name="Google Shape;259;p38"/>
          <p:cNvSpPr txBox="1"/>
          <p:nvPr>
            <p:ph idx="12" type="sldNum"/>
          </p:nvPr>
        </p:nvSpPr>
        <p:spPr>
          <a:xfrm>
            <a:off x="8559647" y="48301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4572000" y="1196826"/>
            <a:ext cx="4278900" cy="3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8"/>
          <p:cNvSpPr/>
          <p:nvPr/>
        </p:nvSpPr>
        <p:spPr>
          <a:xfrm>
            <a:off x="195650" y="1196826"/>
            <a:ext cx="4278900" cy="31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Grubhub is now part of your student’s meal plan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[College]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is partnering with Grubhub to bring your student even more dining options! With hundreds of thousands of local restaurants on Grubhub, 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[insert mascot, e.g. Jumbos]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will find their favorite foods while away at school.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Well-fed students, are happy, productive students.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Unlock more options with Grubhub, add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Campus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to your meal plan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purchase link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62" name="Google Shape;262;p38"/>
          <p:cNvCxnSpPr/>
          <p:nvPr/>
        </p:nvCxnSpPr>
        <p:spPr>
          <a:xfrm>
            <a:off x="196325" y="4472325"/>
            <a:ext cx="42780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38"/>
          <p:cNvSpPr/>
          <p:nvPr/>
        </p:nvSpPr>
        <p:spPr>
          <a:xfrm>
            <a:off x="0" y="-14000"/>
            <a:ext cx="9144000" cy="909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/>
          <p:nvPr/>
        </p:nvSpPr>
        <p:spPr>
          <a:xfrm>
            <a:off x="195125" y="148700"/>
            <a:ext cx="8654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Point of purchase (objective: buy the meal plan)</a:t>
            </a:r>
            <a:r>
              <a:rPr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 Suggested copy</a:t>
            </a:r>
            <a:endParaRPr sz="24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9" name="Google Shape;269;p39"/>
          <p:cNvSpPr txBox="1"/>
          <p:nvPr>
            <p:ph idx="12" type="sldNum"/>
          </p:nvPr>
        </p:nvSpPr>
        <p:spPr>
          <a:xfrm>
            <a:off x="8559647" y="48301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0" name="Google Shape;270;p39"/>
          <p:cNvSpPr/>
          <p:nvPr/>
        </p:nvSpPr>
        <p:spPr>
          <a:xfrm>
            <a:off x="4572000" y="1196826"/>
            <a:ext cx="4278900" cy="3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9"/>
          <p:cNvSpPr/>
          <p:nvPr/>
        </p:nvSpPr>
        <p:spPr>
          <a:xfrm>
            <a:off x="195650" y="1196825"/>
            <a:ext cx="8557800" cy="31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Name of campus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is now accepted on Grubhub! 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With </a:t>
            </a: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hundreds of thousands of local restaurants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on Grubhub,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insert mascot, e.g. Jumbos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can easily find their favorite foods while away at school.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Grubhub also offers </a:t>
            </a: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exclusive benefits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through graduation, including $0 delivery fees and special deals – just for students.*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More dining options means well fed, happy, productive students.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Unlock more options with Grubhub, add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Campus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to your meal plan.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55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2" name="Google Shape;272;p39"/>
          <p:cNvSpPr/>
          <p:nvPr/>
        </p:nvSpPr>
        <p:spPr>
          <a:xfrm>
            <a:off x="0" y="-14000"/>
            <a:ext cx="9144000" cy="909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000"/>
              </a:solidFill>
            </a:endParaRPr>
          </a:p>
        </p:txBody>
      </p:sp>
      <p:cxnSp>
        <p:nvCxnSpPr>
          <p:cNvPr id="273" name="Google Shape;273;p39"/>
          <p:cNvCxnSpPr/>
          <p:nvPr/>
        </p:nvCxnSpPr>
        <p:spPr>
          <a:xfrm>
            <a:off x="194100" y="4548525"/>
            <a:ext cx="87558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38900" y="1944425"/>
            <a:ext cx="5944500" cy="23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Make it easy for campuses to promote</a:t>
            </a:r>
            <a:br>
              <a:rPr lang="en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Grubhub to their students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7" name="Google Shape;117;p22"/>
          <p:cNvSpPr txBox="1"/>
          <p:nvPr>
            <p:ph type="title"/>
          </p:nvPr>
        </p:nvSpPr>
        <p:spPr>
          <a:xfrm>
            <a:off x="338900" y="336275"/>
            <a:ext cx="5944500" cy="12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5500"/>
                </a:solidFill>
                <a:latin typeface="Fira Sans"/>
                <a:ea typeface="Fira Sans"/>
                <a:cs typeface="Fira Sans"/>
                <a:sym typeface="Fira Sans"/>
              </a:rPr>
              <a:t>Playbook Objective</a:t>
            </a:r>
            <a:endParaRPr>
              <a:solidFill>
                <a:srgbClr val="FF55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8" name="Google Shape;118;p22" title="sRGB-2025-GroupOr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525" y="-537875"/>
            <a:ext cx="6584202" cy="658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/>
          <p:nvPr/>
        </p:nvSpPr>
        <p:spPr>
          <a:xfrm>
            <a:off x="195125" y="148700"/>
            <a:ext cx="8654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Student portal (objective: add $ to campus card</a:t>
            </a:r>
            <a:r>
              <a:rPr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)</a:t>
            </a:r>
            <a:r>
              <a:rPr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 Recommended copy + image</a:t>
            </a:r>
            <a:endParaRPr sz="24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79" name="Google Shape;279;p40"/>
          <p:cNvSpPr txBox="1"/>
          <p:nvPr>
            <p:ph idx="12" type="sldNum"/>
          </p:nvPr>
        </p:nvSpPr>
        <p:spPr>
          <a:xfrm>
            <a:off x="8559647" y="48301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0" name="Google Shape;280;p40"/>
          <p:cNvSpPr/>
          <p:nvPr/>
        </p:nvSpPr>
        <p:spPr>
          <a:xfrm>
            <a:off x="4572000" y="1196826"/>
            <a:ext cx="4278900" cy="3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0"/>
          <p:cNvSpPr/>
          <p:nvPr/>
        </p:nvSpPr>
        <p:spPr>
          <a:xfrm>
            <a:off x="195650" y="1131513"/>
            <a:ext cx="8557800" cy="31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Did you know you can use your [</a:t>
            </a:r>
            <a:r>
              <a:rPr lang="en" sz="13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College bucks</a:t>
            </a:r>
            <a:r>
              <a:rPr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to order from your favorite local restaurants on Grubhub? Add [</a:t>
            </a:r>
            <a:r>
              <a:rPr lang="en" sz="13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College bucks</a:t>
            </a:r>
            <a:r>
              <a:rPr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now to take full advantage of your $0 delivery fees through graduation.*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2" name="Google Shape;282;p40"/>
          <p:cNvSpPr/>
          <p:nvPr/>
        </p:nvSpPr>
        <p:spPr>
          <a:xfrm>
            <a:off x="0" y="-14000"/>
            <a:ext cx="9144000" cy="909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000"/>
              </a:solidFill>
            </a:endParaRPr>
          </a:p>
        </p:txBody>
      </p:sp>
      <p:cxnSp>
        <p:nvCxnSpPr>
          <p:cNvPr id="283" name="Google Shape;283;p40"/>
          <p:cNvCxnSpPr/>
          <p:nvPr/>
        </p:nvCxnSpPr>
        <p:spPr>
          <a:xfrm>
            <a:off x="194100" y="4548525"/>
            <a:ext cx="87558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/>
          <p:nvPr/>
        </p:nvSpPr>
        <p:spPr>
          <a:xfrm>
            <a:off x="195125" y="76900"/>
            <a:ext cx="8654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Campus landing page (obj.: link to social/comms)</a:t>
            </a:r>
            <a:r>
              <a:rPr lang="en" sz="23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 Recommended copy + image</a:t>
            </a:r>
            <a:r>
              <a:rPr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24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9" name="Google Shape;289;p41"/>
          <p:cNvSpPr txBox="1"/>
          <p:nvPr>
            <p:ph idx="12" type="sldNum"/>
          </p:nvPr>
        </p:nvSpPr>
        <p:spPr>
          <a:xfrm>
            <a:off x="8559647" y="48301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0" name="Google Shape;290;p41"/>
          <p:cNvSpPr/>
          <p:nvPr/>
        </p:nvSpPr>
        <p:spPr>
          <a:xfrm>
            <a:off x="4572000" y="1196826"/>
            <a:ext cx="4278900" cy="3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1"/>
          <p:cNvSpPr/>
          <p:nvPr/>
        </p:nvSpPr>
        <p:spPr>
          <a:xfrm>
            <a:off x="102450" y="896200"/>
            <a:ext cx="8849100" cy="356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[Headline]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Your</a:t>
            </a: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favorite</a:t>
            </a: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off-campus restaurant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is on your</a:t>
            </a: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meal plan.  </a:t>
            </a:r>
            <a:r>
              <a:rPr i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[Subheader]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Get it delivered</a:t>
            </a: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with $0 delivery fees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.*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Campus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is accepted on Grubhub.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ith </a:t>
            </a: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hundreds of thousands of local restaurants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you’re most likely to find your go-to spot on Grubhub.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And your free Grubhub+ Student membership means</a:t>
            </a: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$0 delivery fees until graduation.*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No credit card needed, so go ahead and stretch those 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[Campus bucks]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dollars on off-campus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grub.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You’re only a few seconds away from good food, $0 delivery fees, and exclusive deals. Just follow these simple steps: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Step 1. Download the Grubhub app and create your account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Step 2. Tap Account &gt; Campus Dining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Step 3. Find 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[College name]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&gt; Add your campus card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Step 4. Follow the prompts to activate your free Grubhub+ Student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membership* (no payment required!)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Then, start ordering from your favorite restaurants! Fuel those late night study sessions, celebrate that finished paper – treat yourself with Grubhub.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Use student portal image on previous slide or school specific QR code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2" name="Google Shape;292;p41"/>
          <p:cNvSpPr/>
          <p:nvPr/>
        </p:nvSpPr>
        <p:spPr>
          <a:xfrm>
            <a:off x="0" y="-14000"/>
            <a:ext cx="9144000" cy="909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000"/>
              </a:solidFill>
            </a:endParaRPr>
          </a:p>
        </p:txBody>
      </p:sp>
      <p:cxnSp>
        <p:nvCxnSpPr>
          <p:cNvPr id="293" name="Google Shape;293;p41"/>
          <p:cNvCxnSpPr/>
          <p:nvPr/>
        </p:nvCxnSpPr>
        <p:spPr>
          <a:xfrm>
            <a:off x="194100" y="4548525"/>
            <a:ext cx="87558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/>
          <p:nvPr>
            <p:ph type="title"/>
          </p:nvPr>
        </p:nvSpPr>
        <p:spPr>
          <a:xfrm>
            <a:off x="219325" y="3273525"/>
            <a:ext cx="4625100" cy="15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8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Thanks</a:t>
            </a:r>
            <a:endParaRPr sz="8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9" name="Google Shape;29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5500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195125" y="828950"/>
            <a:ext cx="6591000" cy="4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91425" wrap="square" tIns="164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Fall semester toolkit</a:t>
            </a:r>
            <a:endParaRPr sz="18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following recommendations are designed to make it easier for campuses to talk to students about the benefits of their off-campus dining program.</a:t>
            </a:r>
            <a:endParaRPr sz="18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/>
        </p:nvSpPr>
        <p:spPr>
          <a:xfrm>
            <a:off x="195125" y="148700"/>
            <a:ext cx="8654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Fall/Winter C</a:t>
            </a: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omm</a:t>
            </a: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unications</a:t>
            </a:r>
            <a:endParaRPr b="1" sz="24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8559647" y="48301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4572000" y="1196826"/>
            <a:ext cx="4278900" cy="3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/>
          <p:nvPr/>
        </p:nvSpPr>
        <p:spPr>
          <a:xfrm>
            <a:off x="0" y="-14000"/>
            <a:ext cx="9144000" cy="909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000"/>
              </a:solidFill>
            </a:endParaRPr>
          </a:p>
        </p:txBody>
      </p:sp>
      <p:sp>
        <p:nvSpPr>
          <p:cNvPr id="133" name="Google Shape;133;p24"/>
          <p:cNvSpPr/>
          <p:nvPr/>
        </p:nvSpPr>
        <p:spPr>
          <a:xfrm>
            <a:off x="195650" y="892524"/>
            <a:ext cx="8754000" cy="365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This set of campus-led communications will support imminent milestones -- natural, universal moments to market off-campus dining options to students: finals and winter break.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Finals comm</a:t>
            </a:r>
            <a:endParaRPr b="1"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Objective: spend down end of semester flex funds 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Timeline: 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ira Sans"/>
              <a:buChar char="●"/>
            </a:pPr>
            <a:r>
              <a:rPr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Deploy email/newsletter blurb 7pm (local time) on the eve of Finals 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ira Sans"/>
              <a:buChar char="●"/>
            </a:pPr>
            <a:r>
              <a:rPr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Post social media the eve of Finals through the last day of exams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Winter break comms</a:t>
            </a:r>
            <a:endParaRPr b="1"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Objective: encourage students to use flex while home on break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Timeline: 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ira Sans"/>
              <a:buChar char="●"/>
            </a:pPr>
            <a:r>
              <a:rPr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Email students 4pm (local time) on Sunday, January 2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ira Sans"/>
              <a:buChar char="●"/>
            </a:pPr>
            <a:r>
              <a:rPr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Consider testing this copy during Thanksgiving break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34" name="Google Shape;134;p24"/>
          <p:cNvCxnSpPr/>
          <p:nvPr/>
        </p:nvCxnSpPr>
        <p:spPr>
          <a:xfrm>
            <a:off x="194100" y="4548525"/>
            <a:ext cx="87558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24"/>
          <p:cNvSpPr txBox="1"/>
          <p:nvPr/>
        </p:nvSpPr>
        <p:spPr>
          <a:xfrm>
            <a:off x="40650" y="4625075"/>
            <a:ext cx="585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195125" y="828950"/>
            <a:ext cx="6591000" cy="4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91425" wrap="square" tIns="164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Finals communications</a:t>
            </a:r>
            <a:endParaRPr b="1" sz="18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195125" y="148700"/>
            <a:ext cx="8654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Finals e</a:t>
            </a: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mail</a:t>
            </a: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  </a:t>
            </a:r>
            <a:endParaRPr b="1" sz="24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8559647" y="47539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195650" y="1197324"/>
            <a:ext cx="8754000" cy="365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Subject line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Use up those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on Grubhub with $0 delivery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fees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[College logo/email header</a:t>
            </a:r>
            <a:r>
              <a:rPr lang="en" sz="11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]</a:t>
            </a:r>
            <a:endParaRPr sz="11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[Mascots]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Deep in finals mode? Fuel up with your favorite study food -- without leaving the library.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Get $0 delivery fees on Grubhub using your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].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45720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Order now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[insert link]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Study hack: activate Grubhub+ Student membership for $0 delivery fees, it’s free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until you graduate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.*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</a:t>
            </a:r>
            <a:r>
              <a:rPr lang="en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49" name="Google Shape;149;p26"/>
          <p:cNvCxnSpPr/>
          <p:nvPr/>
        </p:nvCxnSpPr>
        <p:spPr>
          <a:xfrm>
            <a:off x="194100" y="4472325"/>
            <a:ext cx="87558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6"/>
          <p:cNvSpPr/>
          <p:nvPr/>
        </p:nvSpPr>
        <p:spPr>
          <a:xfrm>
            <a:off x="0" y="-14000"/>
            <a:ext cx="9144000" cy="909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000"/>
              </a:solidFill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194825" y="649425"/>
            <a:ext cx="7702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Instructions</a:t>
            </a:r>
            <a:r>
              <a:rPr lang="en" sz="11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: update </a:t>
            </a:r>
            <a:r>
              <a:rPr lang="en" sz="11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all highlighted text to reflect the details of said college/university before sending</a:t>
            </a:r>
            <a:endParaRPr sz="11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/>
        </p:nvSpPr>
        <p:spPr>
          <a:xfrm>
            <a:off x="195125" y="148700"/>
            <a:ext cx="8654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Finals s</a:t>
            </a: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ocial</a:t>
            </a:r>
            <a:endParaRPr b="1" sz="24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7" name="Google Shape;157;p27"/>
          <p:cNvSpPr txBox="1"/>
          <p:nvPr>
            <p:ph idx="12" type="sldNum"/>
          </p:nvPr>
        </p:nvSpPr>
        <p:spPr>
          <a:xfrm>
            <a:off x="8559647" y="48301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4572000" y="1196826"/>
            <a:ext cx="4278900" cy="3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Option 3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Don’t interrupt your cram session, order with 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[@college bucks]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on @grubhub and get $0 delivery fees to your studying location of choice* #finalscountdown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Reply Comment: *Valid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Option 4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strike="sng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Submit paper</a:t>
            </a:r>
            <a:endParaRPr sz="1000" strike="sng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strike="sng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Cram for exam</a:t>
            </a:r>
            <a:endParaRPr sz="1000" strike="sng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Treat yourself on @grubhub using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@college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#finalscountdown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9" name="Google Shape;159;p27"/>
          <p:cNvSpPr/>
          <p:nvPr/>
        </p:nvSpPr>
        <p:spPr>
          <a:xfrm>
            <a:off x="195650" y="1196826"/>
            <a:ext cx="4278900" cy="31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highlight>
                  <a:schemeClr val="lt1"/>
                </a:highlight>
                <a:latin typeface="Fira Sans"/>
                <a:ea typeface="Fira Sans"/>
                <a:cs typeface="Fira Sans"/>
                <a:sym typeface="Fira Sans"/>
              </a:rPr>
              <a:t>Option 1</a:t>
            </a:r>
            <a:endParaRPr b="1" sz="1000">
              <a:solidFill>
                <a:schemeClr val="dk1"/>
              </a:solidFill>
              <a:highlight>
                <a:schemeClr val="lt1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chemeClr val="lt1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[Mascots]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fuel up for finals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food 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emojis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Order your fav study food on @grubhub with[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@college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#finalscountdown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Option 2 (2 Tweet thread)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*whispers*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Why leave the library when you can use your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@college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on @grubhub #finalscountdown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</a:t>
            </a:r>
            <a:r>
              <a:rPr i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too excited to whisper* 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Why not order nightly when you get $0 delivery fees with Grubhub+ Student, free until you graduate* #finalscountdown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Reply Comment: *Valid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60" name="Google Shape;160;p27"/>
          <p:cNvCxnSpPr/>
          <p:nvPr/>
        </p:nvCxnSpPr>
        <p:spPr>
          <a:xfrm>
            <a:off x="196325" y="4472325"/>
            <a:ext cx="42780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7"/>
          <p:cNvCxnSpPr/>
          <p:nvPr/>
        </p:nvCxnSpPr>
        <p:spPr>
          <a:xfrm>
            <a:off x="4669500" y="4472325"/>
            <a:ext cx="42798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7"/>
          <p:cNvSpPr/>
          <p:nvPr/>
        </p:nvSpPr>
        <p:spPr>
          <a:xfrm>
            <a:off x="0" y="-14000"/>
            <a:ext cx="9144000" cy="909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000"/>
              </a:solidFill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194825" y="649425"/>
            <a:ext cx="7702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Instructions</a:t>
            </a:r>
            <a:r>
              <a:rPr lang="en" sz="11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: all hashtags are placeholders, replace with popular/relevant # when ready to post</a:t>
            </a:r>
            <a:endParaRPr sz="11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195125" y="148700"/>
            <a:ext cx="8654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Finals newsletter</a:t>
            </a:r>
            <a:endParaRPr b="1" sz="24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8559647" y="48301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4572000" y="1196826"/>
            <a:ext cx="4278900" cy="36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8"/>
          <p:cNvSpPr/>
          <p:nvPr/>
        </p:nvSpPr>
        <p:spPr>
          <a:xfrm>
            <a:off x="195650" y="1196825"/>
            <a:ext cx="6341400" cy="31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 up your [</a:t>
            </a:r>
            <a:r>
              <a:rPr b="1"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College bucks</a:t>
            </a: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 on Grubhub with $0 delivery fees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Deep in finals mode? Fuel up on your favorite study food without leaving the library: order Grubhub delivery with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Campus bucks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]. Study hack: activate Grubhub+ Student for $0 delivery fees, it’s free until you graduate.*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Order now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[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campus deep link</a:t>
            </a: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]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*</a:t>
            </a:r>
            <a:r>
              <a:rPr lang="en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Valid on eligible orders. Additional fees may apply. See terms: https://lp.grubhub.com/ghplus-student/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72" name="Google Shape;172;p28"/>
          <p:cNvCxnSpPr/>
          <p:nvPr/>
        </p:nvCxnSpPr>
        <p:spPr>
          <a:xfrm>
            <a:off x="196325" y="4472325"/>
            <a:ext cx="4278000" cy="0"/>
          </a:xfrm>
          <a:prstGeom prst="straightConnector1">
            <a:avLst/>
          </a:prstGeom>
          <a:noFill/>
          <a:ln cap="flat" cmpd="sng" w="28575">
            <a:solidFill>
              <a:srgbClr val="FF55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8"/>
          <p:cNvSpPr/>
          <p:nvPr/>
        </p:nvSpPr>
        <p:spPr>
          <a:xfrm>
            <a:off x="0" y="-14000"/>
            <a:ext cx="9144000" cy="90900"/>
          </a:xfrm>
          <a:prstGeom prst="rect">
            <a:avLst/>
          </a:prstGeom>
          <a:solidFill>
            <a:srgbClr val="FF5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195125" y="828950"/>
            <a:ext cx="6591000" cy="4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91425" wrap="square" tIns="164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Winter break</a:t>
            </a:r>
            <a:r>
              <a:rPr b="1" lang="en" sz="1800">
                <a:solidFill>
                  <a:srgbClr val="18100F"/>
                </a:solidFill>
                <a:latin typeface="Fira Sans"/>
                <a:ea typeface="Fira Sans"/>
                <a:cs typeface="Fira Sans"/>
                <a:sym typeface="Fira Sans"/>
              </a:rPr>
              <a:t> comms</a:t>
            </a:r>
            <a:endParaRPr b="1" sz="18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8100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pdated 2021 GH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